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421" r:id="rId3"/>
    <p:sldId id="422" r:id="rId5"/>
    <p:sldId id="423" r:id="rId6"/>
    <p:sldId id="438" r:id="rId7"/>
    <p:sldId id="481" r:id="rId8"/>
    <p:sldId id="603" r:id="rId9"/>
    <p:sldId id="602" r:id="rId10"/>
    <p:sldId id="601" r:id="rId11"/>
    <p:sldId id="509" r:id="rId12"/>
    <p:sldId id="594" r:id="rId13"/>
    <p:sldId id="426" r:id="rId14"/>
    <p:sldId id="432" r:id="rId15"/>
    <p:sldId id="475" r:id="rId16"/>
    <p:sldId id="449" r:id="rId17"/>
    <p:sldId id="595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3" name="lenovo" initials="l" lastIdx="6" clrIdx="2"/>
  <p:cmAuthor id="4" name="Administrator" initials="A" lastIdx="5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9B8"/>
    <a:srgbClr val="404040"/>
    <a:srgbClr val="A4C4DB"/>
    <a:srgbClr val="71ACD8"/>
    <a:srgbClr val="084773"/>
    <a:srgbClr val="088EC7"/>
    <a:srgbClr val="03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F9D4DD-23FA-4A1F-B4F3-994118A7BB89}" styleName="{d27b558c-881a-4a59-9799-e04a28f8aa34}">
    <a:wholeTbl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8EBFD6"/>
              </a:solidFill>
            </a:ln>
          </a:top>
          <a:bottom>
            <a:ln w="12700" cmpd="sng">
              <a:solidFill>
                <a:srgbClr val="8EBFD6"/>
              </a:solidFill>
            </a:ln>
          </a:bottom>
          <a:insideV>
            <a:ln w="12700" cmpd="sng">
              <a:solidFill>
                <a:srgbClr val="8EBFD6"/>
              </a:solidFill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prstClr val="black"/>
        </a:fontRef>
      </a:tcTxStyle>
      <a:tcStyle>
        <a:tcBdr/>
        <a:fill>
          <a:solidFill>
            <a:srgbClr val="B9D6E6"/>
          </a:solidFill>
        </a:fill>
      </a:tcStyle>
    </a:band2H>
    <a:firstRow>
      <a:tcTxStyle>
        <a:fontRef idx="none">
          <a:prstClr val="black"/>
        </a:fontRef>
      </a:tcTxStyle>
      <a:tcStyle>
        <a:tcBdr>
          <a:bottom>
            <a:ln w="12700" cmpd="sng">
              <a:solidFill>
                <a:srgbClr val="8EBFD6"/>
              </a:solidFill>
            </a:ln>
          </a:bottom>
        </a:tcBdr>
        <a:fill>
          <a:solidFill>
            <a:srgbClr val="B9D6E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55" d="100"/>
          <a:sy n="55" d="100"/>
        </p:scale>
        <p:origin x="298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260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6F9E-52A0-42BB-9B01-582A59B97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1E54-AF4F-4F9B-AA57-5A14EB652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762317" y="3412490"/>
            <a:ext cx="43516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76231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297846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762635" y="2241550"/>
            <a:ext cx="4825365" cy="101409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762635" y="3566795"/>
            <a:ext cx="4351655" cy="42037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147445" y="3834130"/>
            <a:ext cx="4359910" cy="46863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147128" y="2555558"/>
            <a:ext cx="4359910" cy="117221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0543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43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839716"/>
            <a:ext cx="1620202" cy="10182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716"/>
            <a:ext cx="1620202" cy="1018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1"/>
            </p:custDataLst>
          </p:nvPr>
        </p:nvSpPr>
        <p:spPr>
          <a:xfrm>
            <a:off x="52924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446078" y="2804161"/>
            <a:ext cx="4241800" cy="71437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5446395" y="3602355"/>
            <a:ext cx="4241800" cy="42354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60350" y="456565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60350" y="6350000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15.xml"/><Relationship Id="rId12" Type="http://schemas.openxmlformats.org/officeDocument/2006/relationships/image" Target="../media/image17.png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7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22.xml"/><Relationship Id="rId11" Type="http://schemas.openxmlformats.org/officeDocument/2006/relationships/image" Target="../media/image18.png"/><Relationship Id="rId10" Type="http://schemas.openxmlformats.org/officeDocument/2006/relationships/tags" Target="../tags/tag221.xml"/><Relationship Id="rId1" Type="http://schemas.openxmlformats.org/officeDocument/2006/relationships/tags" Target="../tags/tag21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4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28.xml"/><Relationship Id="rId11" Type="http://schemas.openxmlformats.org/officeDocument/2006/relationships/image" Target="../media/image20.png"/><Relationship Id="rId10" Type="http://schemas.openxmlformats.org/officeDocument/2006/relationships/tags" Target="../tags/tag227.xml"/><Relationship Id="rId1" Type="http://schemas.openxmlformats.org/officeDocument/2006/relationships/tags" Target="../tags/tag22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30.xml"/><Relationship Id="rId30" Type="http://schemas.openxmlformats.org/officeDocument/2006/relationships/notesSlide" Target="../notesSlides/notesSlide13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250.xml"/><Relationship Id="rId27" Type="http://schemas.openxmlformats.org/officeDocument/2006/relationships/tags" Target="../tags/tag249.xml"/><Relationship Id="rId26" Type="http://schemas.openxmlformats.org/officeDocument/2006/relationships/tags" Target="../tags/tag248.xml"/><Relationship Id="rId25" Type="http://schemas.openxmlformats.org/officeDocument/2006/relationships/tags" Target="../tags/tag247.xml"/><Relationship Id="rId24" Type="http://schemas.openxmlformats.org/officeDocument/2006/relationships/tags" Target="../tags/tag246.xml"/><Relationship Id="rId23" Type="http://schemas.openxmlformats.org/officeDocument/2006/relationships/tags" Target="../tags/tag245.xml"/><Relationship Id="rId22" Type="http://schemas.openxmlformats.org/officeDocument/2006/relationships/tags" Target="../tags/tag244.xml"/><Relationship Id="rId21" Type="http://schemas.openxmlformats.org/officeDocument/2006/relationships/tags" Target="../tags/tag243.xml"/><Relationship Id="rId20" Type="http://schemas.openxmlformats.org/officeDocument/2006/relationships/tags" Target="../tags/tag242.xml"/><Relationship Id="rId2" Type="http://schemas.openxmlformats.org/officeDocument/2006/relationships/image" Target="../media/image2.png"/><Relationship Id="rId19" Type="http://schemas.openxmlformats.org/officeDocument/2006/relationships/tags" Target="../tags/tag241.xml"/><Relationship Id="rId18" Type="http://schemas.openxmlformats.org/officeDocument/2006/relationships/tags" Target="../tags/tag240.xml"/><Relationship Id="rId17" Type="http://schemas.openxmlformats.org/officeDocument/2006/relationships/tags" Target="../tags/tag239.xml"/><Relationship Id="rId16" Type="http://schemas.openxmlformats.org/officeDocument/2006/relationships/tags" Target="../tags/tag238.xml"/><Relationship Id="rId15" Type="http://schemas.openxmlformats.org/officeDocument/2006/relationships/tags" Target="../tags/tag237.xml"/><Relationship Id="rId14" Type="http://schemas.openxmlformats.org/officeDocument/2006/relationships/image" Target="../media/image22.jpeg"/><Relationship Id="rId13" Type="http://schemas.openxmlformats.org/officeDocument/2006/relationships/tags" Target="../tags/tag236.xml"/><Relationship Id="rId12" Type="http://schemas.openxmlformats.org/officeDocument/2006/relationships/image" Target="../media/image21.jpeg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tags" Target="../tags/tag22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jpeg"/><Relationship Id="rId8" Type="http://schemas.openxmlformats.org/officeDocument/2006/relationships/image" Target="../media/image23.jpeg"/><Relationship Id="rId7" Type="http://schemas.openxmlformats.org/officeDocument/2006/relationships/tags" Target="../tags/tag253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52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54.xml"/><Relationship Id="rId1" Type="http://schemas.openxmlformats.org/officeDocument/2006/relationships/tags" Target="../tags/tag25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56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7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3.xml"/><Relationship Id="rId10" Type="http://schemas.openxmlformats.org/officeDocument/2006/relationships/image" Target="../media/image9.png"/><Relationship Id="rId1" Type="http://schemas.openxmlformats.org/officeDocument/2006/relationships/tags" Target="../tags/tag16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7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75.xml"/><Relationship Id="rId2" Type="http://schemas.openxmlformats.org/officeDocument/2006/relationships/image" Target="../media/image10.png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7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86.xml"/><Relationship Id="rId1" Type="http://schemas.openxmlformats.org/officeDocument/2006/relationships/tags" Target="../tags/tag18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1.xml"/><Relationship Id="rId1" Type="http://schemas.openxmlformats.org/officeDocument/2006/relationships/tags" Target="../tags/tag18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6.xml"/><Relationship Id="rId1" Type="http://schemas.openxmlformats.org/officeDocument/2006/relationships/tags" Target="../tags/tag19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01.xml"/><Relationship Id="rId1" Type="http://schemas.openxmlformats.org/officeDocument/2006/relationships/tags" Target="../tags/tag19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0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03.xml"/><Relationship Id="rId2" Type="http://schemas.openxmlformats.org/officeDocument/2006/relationships/image" Target="../media/image15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2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>
          <a:xfrm>
            <a:off x="762635" y="4207510"/>
            <a:ext cx="4739640" cy="1047750"/>
          </a:xfrm>
        </p:spPr>
        <p:txBody>
          <a:bodyPr>
            <a:normAutofit/>
          </a:bodyPr>
          <a:p>
            <a:pPr lvl="0"/>
            <a:endParaRPr lang="en-US" altLang="zh-CN"/>
          </a:p>
          <a:p>
            <a:pPr lvl="0"/>
            <a:r>
              <a:rPr lang="en-US" altLang="zh-CN"/>
              <a:t>2023年12月</a:t>
            </a:r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762635" y="1406525"/>
            <a:ext cx="9505950" cy="1530985"/>
          </a:xfrm>
        </p:spPr>
        <p:txBody>
          <a:bodyPr/>
          <a:p>
            <a:r>
              <a:rPr lang="zh-CN" altLang="en-US" sz="3200"/>
              <a:t>福建南普陀寺码头</a:t>
            </a:r>
            <a:endParaRPr lang="zh-CN" altLang="en-US" sz="3200"/>
          </a:p>
        </p:txBody>
      </p:sp>
      <p:sp>
        <p:nvSpPr>
          <p:cNvPr id="100" name="文本框 99"/>
          <p:cNvSpPr txBox="1"/>
          <p:nvPr/>
        </p:nvSpPr>
        <p:spPr>
          <a:xfrm>
            <a:off x="1028700" y="3576955"/>
            <a:ext cx="4206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solidFill>
                  <a:schemeClr val="bg1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sz="2400" b="1">
                <a:solidFill>
                  <a:schemeClr val="bg1"/>
                </a:solidFill>
                <a:ea typeface="宋体" panose="02010600030101010101" pitchFamily="2" charset="-122"/>
              </a:rPr>
              <a:t>浮箱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码头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建设方案二</a:t>
            </a:r>
            <a:endParaRPr lang="zh-CN" altLang="en-US" sz="2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4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72338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高低水位调节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88920" y="741680"/>
            <a:ext cx="1799590" cy="8566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US" altLang="zh-CN"/>
              <a:t>                             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3860" y="1598295"/>
            <a:ext cx="6435725" cy="324675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341755" y="5328285"/>
            <a:ext cx="4330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码头高低水位调节示意图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立面图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751955" y="1425575"/>
            <a:ext cx="5095875" cy="341947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7251065" y="1439545"/>
            <a:ext cx="4291330" cy="468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浮体：采用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PE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材质浮箱（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1200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*800*550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最大浮力：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0kg/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</a:t>
            </a:r>
            <a:r>
              <a:rPr lang="en-US" altLang="zh-CN" sz="1600" baseline="30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结构：采用</a:t>
            </a:r>
            <a:r>
              <a:rPr 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220*100*4mm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主梁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+78*50*3mm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次梁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+76*35*3mm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龙骨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连接：纵向使用橡胶块拼接，横向使用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100*100*5mm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矩形管配合螺栓进行对接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结构承载：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3.0KN/m</a:t>
            </a:r>
            <a:r>
              <a:rPr lang="en-US" altLang="zh-CN" sz="1600" baseline="300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面层：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23mm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厚塑木地板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栏杆：采用不锈钢栏杆，高度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50845" y="5402580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码头结构断面图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82442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结构断面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2585" y="4664075"/>
            <a:ext cx="56769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L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79755" y="1571625"/>
            <a:ext cx="6612255" cy="383159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71830" y="553085"/>
            <a:ext cx="5928360" cy="57518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16015" y="553085"/>
            <a:ext cx="5501005" cy="566039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面层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07085" y="2592070"/>
            <a:ext cx="30587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高耐防腐实心塑木地板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材质：木塑复合材质（</a:t>
            </a:r>
            <a:r>
              <a:rPr lang="en-US" altLang="zh-CN" sz="1400"/>
              <a:t>WPC</a:t>
            </a:r>
            <a:r>
              <a:rPr lang="zh-CN" altLang="en-US" sz="1400"/>
              <a:t>）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规格：</a:t>
            </a:r>
            <a:r>
              <a:rPr lang="en-US" altLang="zh-CN" sz="1400"/>
              <a:t>140*25mm</a:t>
            </a:r>
            <a:endParaRPr lang="en-US" altLang="zh-CN" sz="1400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598670" y="1673225"/>
            <a:ext cx="219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塑木地板优点：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4598670" y="612775"/>
            <a:ext cx="609600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/>
              <a:t>   塑木也称“木塑”是近年来建材行业内兴起的一种新型复合材料，其以聚乙烯、聚丙烯、聚氯乙烯等热塑性树脂为原料，经过挤压、模压、注塑成型等工序加工而成。</a:t>
            </a:r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7085" y="607695"/>
            <a:ext cx="2938272" cy="19842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7085" y="3828415"/>
            <a:ext cx="2983865" cy="2035810"/>
          </a:xfrm>
          <a:prstGeom prst="rect">
            <a:avLst/>
          </a:prstGeom>
        </p:spPr>
      </p:pic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3865753" y="4182237"/>
            <a:ext cx="228600" cy="1328928"/>
          </a:xfrm>
          <a:prstGeom prst="rect">
            <a:avLst/>
          </a:prstGeom>
          <a:solidFill>
            <a:srgbClr val="FFFFFF"/>
          </a:solidFill>
        </p:spPr>
        <p:txBody>
          <a:bodyPr vert="wordArtVertRtl" wrap="none" lIns="0" tIns="0" rIns="0" bIns="0">
            <a:noAutofit/>
          </a:bodyPr>
          <a:p>
            <a:pPr indent="0"/>
            <a:r>
              <a:rPr lang="zh-TW" sz="1900">
                <a:latin typeface="MingLiU" panose="02020509000000000000" charset="-120"/>
                <a:ea typeface="MingLiU" panose="02020509000000000000" charset="-120"/>
              </a:rPr>
              <a:t>整体效果</a:t>
            </a:r>
            <a:endParaRPr lang="zh-TW" sz="1900">
              <a:latin typeface="MingLiU" panose="02020509000000000000" charset="-120"/>
              <a:ea typeface="MingLiU" panose="02020509000000000000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05020" y="2106295"/>
            <a:ext cx="6990745" cy="3820935"/>
            <a:chOff x="9558" y="1637"/>
            <a:chExt cx="8407" cy="5718"/>
          </a:xfrm>
        </p:grpSpPr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10933" y="1637"/>
              <a:ext cx="3067" cy="4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防水防潮可塑性强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10933" y="2217"/>
              <a:ext cx="6883" cy="473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85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解决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了木质产品在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潮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湿多水环境中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腐烂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和膨胀变形的问题，用于室外耐候性良好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10933" y="3157"/>
              <a:ext cx="3499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使用期限长实用性强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9"/>
              </p:custDataLst>
            </p:nvPr>
          </p:nvSpPr>
          <p:spPr>
            <a:xfrm>
              <a:off x="10934" y="3815"/>
              <a:ext cx="6965" cy="51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610"/>
                </a:lnSpc>
              </a:pP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高强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度塑木，防虫蚊、密度大、耐腐蚀，浓厦的仿古气息表面光潘平整，抗压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能力强</a:t>
              </a:r>
              <a:endParaRPr lang="zh-CN" alt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10933" y="4744"/>
              <a:ext cx="3106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防滑设计表里如一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21"/>
              </p:custDataLst>
            </p:nvPr>
          </p:nvSpPr>
          <p:spPr>
            <a:xfrm>
              <a:off x="10934" y="5449"/>
              <a:ext cx="6926" cy="390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415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表面防水防滑设计，雨天不滑、不易龟裂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不易变形，真材实料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2"/>
              </p:custDataLst>
            </p:nvPr>
          </p:nvSpPr>
          <p:spPr>
            <a:xfrm>
              <a:off x="10933" y="6220"/>
              <a:ext cx="3158" cy="40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noAutofit/>
            </a:bodyPr>
            <a:p>
              <a:pPr indent="0"/>
              <a:r>
                <a:rPr lang="zh-TW" sz="1800">
                  <a:solidFill>
                    <a:srgbClr val="95C040"/>
                  </a:solidFill>
                  <a:latin typeface="微软雅黑" panose="020B0503020204020204" charset="-122"/>
                  <a:ea typeface="微软雅黑" panose="020B0503020204020204" charset="-122"/>
                </a:rPr>
                <a:t>物理性能好</a:t>
              </a:r>
              <a:endParaRPr lang="zh-TW" sz="1800">
                <a:solidFill>
                  <a:srgbClr val="95C04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23"/>
              </p:custDataLst>
            </p:nvPr>
          </p:nvSpPr>
          <p:spPr>
            <a:xfrm>
              <a:off x="10933" y="6600"/>
              <a:ext cx="7032" cy="731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noAutofit/>
            </a:bodyPr>
            <a:p>
              <a:pPr indent="0">
                <a:lnSpc>
                  <a:spcPts val="1560"/>
                </a:lnSpc>
              </a:pP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强度较好、硬度较高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，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吸水性小、耐老化、耐腐蚀、抗静电、绝缘、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隔热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lang="zh-CN" alt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阻燃</a:t>
              </a:r>
              <a:r>
                <a:rPr lang="zh-TW" sz="1200">
                  <a:solidFill>
                    <a:srgbClr val="A3A3A3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、可抗高低温</a:t>
              </a:r>
              <a:endParaRPr lang="zh-TW" sz="1200">
                <a:solidFill>
                  <a:srgbClr val="A3A3A3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0" name="圆角矩形 29"/>
            <p:cNvSpPr/>
            <p:nvPr>
              <p:custDataLst>
                <p:tags r:id="rId24"/>
              </p:custDataLst>
            </p:nvPr>
          </p:nvSpPr>
          <p:spPr>
            <a:xfrm>
              <a:off x="9558" y="1637"/>
              <a:ext cx="1134" cy="1134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1</a:t>
              </a:r>
              <a:endParaRPr lang="en-US" altLang="zh-CN" sz="2800"/>
            </a:p>
          </p:txBody>
        </p:sp>
        <p:sp>
          <p:nvSpPr>
            <p:cNvPr id="31" name="圆角矩形 30"/>
            <p:cNvSpPr/>
            <p:nvPr>
              <p:custDataLst>
                <p:tags r:id="rId25"/>
              </p:custDataLst>
            </p:nvPr>
          </p:nvSpPr>
          <p:spPr>
            <a:xfrm>
              <a:off x="9558" y="3166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2</a:t>
              </a:r>
              <a:endParaRPr lang="en-US" altLang="zh-CN" sz="2800"/>
            </a:p>
          </p:txBody>
        </p:sp>
        <p:sp>
          <p:nvSpPr>
            <p:cNvPr id="32" name="圆角矩形 31"/>
            <p:cNvSpPr/>
            <p:nvPr>
              <p:custDataLst>
                <p:tags r:id="rId26"/>
              </p:custDataLst>
            </p:nvPr>
          </p:nvSpPr>
          <p:spPr>
            <a:xfrm>
              <a:off x="9558" y="4694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3</a:t>
              </a:r>
              <a:endParaRPr lang="en-US" altLang="zh-CN" sz="2800"/>
            </a:p>
          </p:txBody>
        </p:sp>
        <p:sp>
          <p:nvSpPr>
            <p:cNvPr id="33" name="圆角矩形 32"/>
            <p:cNvSpPr/>
            <p:nvPr>
              <p:custDataLst>
                <p:tags r:id="rId27"/>
              </p:custDataLst>
            </p:nvPr>
          </p:nvSpPr>
          <p:spPr>
            <a:xfrm>
              <a:off x="9558" y="6222"/>
              <a:ext cx="1134" cy="1133"/>
            </a:xfrm>
            <a:prstGeom prst="roundRect">
              <a:avLst/>
            </a:prstGeom>
            <a:solidFill>
              <a:srgbClr val="95C0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/>
                <a:t>4</a:t>
              </a:r>
              <a:endParaRPr lang="en-US" altLang="zh-CN" sz="2800"/>
            </a:p>
          </p:txBody>
        </p:sp>
      </p:grpSp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微信图片_202011301059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" y="1009650"/>
            <a:ext cx="5279782" cy="3960000"/>
          </a:xfrm>
          <a:prstGeom prst="rect">
            <a:avLst/>
          </a:prstGeom>
        </p:spPr>
      </p:pic>
      <p:pic>
        <p:nvPicPr>
          <p:cNvPr id="5" name="图片 4" descr="DJI_07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4540" y="1009650"/>
            <a:ext cx="5939634" cy="396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6.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方案二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预算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8"/>
            </p:custDataLst>
          </p:nvPr>
        </p:nvGraphicFramePr>
        <p:xfrm>
          <a:off x="941070" y="514350"/>
          <a:ext cx="10530840" cy="5687060"/>
        </p:xfrm>
        <a:graphic>
          <a:graphicData uri="http://schemas.openxmlformats.org/drawingml/2006/table">
            <a:tbl>
              <a:tblPr firstRow="1" bandRow="1">
                <a:tableStyleId>{30F9D4DD-23FA-4A1F-B4F3-994118A7BB89}</a:tableStyleId>
              </a:tblPr>
              <a:tblGrid>
                <a:gridCol w="680085"/>
                <a:gridCol w="1040765"/>
                <a:gridCol w="1922145"/>
                <a:gridCol w="2732405"/>
                <a:gridCol w="680085"/>
                <a:gridCol w="679450"/>
                <a:gridCol w="887095"/>
                <a:gridCol w="1228725"/>
                <a:gridCol w="680085"/>
              </a:tblGrid>
              <a:tr h="244475"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序号</a:t>
                      </a:r>
                      <a:endParaRPr lang="zh-CN" sz="1200" b="1" spc="120"/>
                    </a:p>
                  </a:txBody>
                  <a:tcPr marL="107950" marR="107950" marT="12700" marB="12700" vert="horz" anchor="ctr" anchorCtr="0"/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sz="1200" b="1" spc="120"/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名称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/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产品规格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/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产品材料说明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/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单位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/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数量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单价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总价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/>
                </a:tc>
                <a:tc rowSpan="2"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备注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/>
                </a:tc>
              </a:tr>
              <a:tr h="244475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（元）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/>
                        <a:t>（元）</a:t>
                      </a:r>
                      <a:endParaRPr lang="zh-CN" altLang="en-US" sz="1200" b="1" spc="120"/>
                    </a:p>
                  </a:txBody>
                  <a:tcPr marL="107950" marR="107950" marT="12700" marB="12700" vert="horz" anchor="ctr" anchorCtr="0"/>
                </a:tc>
                <a:tc vMerge="1">
                  <a:tcPr/>
                </a:tc>
              </a:tr>
              <a:tr h="7416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浮箱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1200*800*550mm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1、材质：PE材质，壁厚5mm</a:t>
                      </a:r>
                      <a:endParaRPr lang="zh-CN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2、内部填充聚苯泡沫密度15KG/m3</a:t>
                      </a:r>
                      <a:endParaRPr lang="zh-CN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3、颜色：黑色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个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58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52,200.00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5740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铝合金骨架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220*100*4铝合金主梁+78*50*3方管+76*35*3铝合金龙骨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材质6061-T6铝合金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㎡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120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1050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126,000.00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5740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塑木地板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140*23mm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1、圆孔空心塑木地板</a:t>
                      </a:r>
                      <a:endParaRPr lang="zh-CN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2、颜色：待定</a:t>
                      </a:r>
                      <a:endParaRPr lang="zh-CN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3、专用卡扣、不锈钢螺栓钉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㎡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120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275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33,000.00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3911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铝合金踏板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3*1m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1.材质6061-T6铝合金</a:t>
                      </a:r>
                      <a:endParaRPr lang="zh-CN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2.面层为23厚木塑板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个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15,000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15,000.00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226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钢栏杆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φ50立柱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不锈钢立柱+不锈钢链条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m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51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450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22,950.00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2082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水下锚组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400*400*300mm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混凝土锚组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组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1,050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2,100.00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226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岸边锚墩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1*1*1.5m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混凝土锚墩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个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5,000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10,000.00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卷扬机组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2t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手动卷扬机组，含40米φ10不锈钢钢丝绳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组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3,800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15,200.00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2082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系缆柱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300*120*45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不锈钢系船栓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个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315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1,575.00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连接橡胶块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200*200*60mm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高强度连接橡胶块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个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1,680.00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2082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防撞条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D105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橡胶防撞条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m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4,500.00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2082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运费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运至甲方指点地点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项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16000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16,000.00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2260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吊装费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项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3,000.00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2082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小计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303,205.00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241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税金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增值税专用发票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39,416.65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  <a:tr h="20828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合计</a:t>
                      </a:r>
                      <a:endParaRPr lang="zh-CN" altLang="en-US" sz="11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叁拾肆万贰仟陆佰贰拾壹元陆角伍分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 h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1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100" b="1">
                        <a:solidFill>
                          <a:srgbClr val="00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342,621.65 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 b="0" spc="60"/>
                    </a:p>
                  </a:txBody>
                  <a:tcPr marL="107950" marR="107950" marT="12700" marB="12700" vert="horz" anchor="ctr" anchorCtr="0"/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2054864" y="249761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设计背景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942337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3"/>
            </p:custDataLst>
          </p:nvPr>
        </p:nvCxnSpPr>
        <p:spPr>
          <a:xfrm>
            <a:off x="948059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6519549" y="247094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401942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407664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2059940" y="3995420"/>
            <a:ext cx="138366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细部设计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942337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9"/>
            </p:custDataLst>
          </p:nvPr>
        </p:nvCxnSpPr>
        <p:spPr>
          <a:xfrm>
            <a:off x="948059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10"/>
            </p:custDataLst>
          </p:nvPr>
        </p:nvSpPr>
        <p:spPr>
          <a:xfrm>
            <a:off x="6519545" y="3995420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材料设计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5401942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2"/>
            </p:custDataLst>
          </p:nvPr>
        </p:nvCxnSpPr>
        <p:spPr>
          <a:xfrm>
            <a:off x="5407664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13"/>
            </p:custDataLst>
          </p:nvPr>
        </p:nvSpPr>
        <p:spPr>
          <a:xfrm>
            <a:off x="2054860" y="5519420"/>
            <a:ext cx="131381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fontScale="9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工程案例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14"/>
            </p:custDataLst>
          </p:nvPr>
        </p:nvSpPr>
        <p:spPr>
          <a:xfrm>
            <a:off x="942337" y="51617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15"/>
            </p:custDataLst>
          </p:nvPr>
        </p:nvCxnSpPr>
        <p:spPr>
          <a:xfrm>
            <a:off x="948059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4892675" y="832485"/>
            <a:ext cx="2239010" cy="7353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4000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000" spc="60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7"/>
            </p:custDataLst>
          </p:nvPr>
        </p:nvSpPr>
        <p:spPr>
          <a:xfrm>
            <a:off x="4387854" y="64547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8"/>
            </p:custDataLst>
          </p:nvPr>
        </p:nvSpPr>
        <p:spPr>
          <a:xfrm>
            <a:off x="4471610" y="72040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19"/>
            </p:custDataLst>
          </p:nvPr>
        </p:nvCxnSpPr>
        <p:spPr>
          <a:xfrm>
            <a:off x="5380994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20"/>
            </p:custDataLst>
          </p:nvPr>
        </p:nvSpPr>
        <p:spPr>
          <a:xfrm>
            <a:off x="5407657" y="51617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06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1"/>
            </p:custDataLst>
          </p:nvPr>
        </p:nvSpPr>
        <p:spPr>
          <a:xfrm>
            <a:off x="6471920" y="5488305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项目预算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8" name="标题 37"/>
          <p:cNvSpPr>
            <a:spLocks noGrp="1"/>
          </p:cNvSpPr>
          <p:nvPr>
            <p:ph type="title" idx="4294967295"/>
          </p:nvPr>
        </p:nvSpPr>
        <p:spPr>
          <a:xfrm>
            <a:off x="411480" y="181610"/>
            <a:ext cx="1841500" cy="271145"/>
          </a:xfr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建设地点</a:t>
            </a:r>
            <a:endParaRPr lang="zh-CN" sz="1800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3" name="Freeform 36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1111885" y="3560445"/>
            <a:ext cx="344805" cy="394970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8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8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8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8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0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1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0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91845" y="1155700"/>
            <a:ext cx="4149090" cy="169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    </a:t>
            </a:r>
            <a:r>
              <a:rPr lang="zh-CN" altLang="en-US" sz="1600">
                <a:sym typeface="+mn-ea"/>
              </a:rPr>
              <a:t>福建南普陀寺码头：</a:t>
            </a:r>
            <a:r>
              <a:rPr lang="en-US" alt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本工程位于福建南普陀寺，项目所在原</a:t>
            </a:r>
            <a:r>
              <a:rPr lang="zh-CN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地形如下图所示</a:t>
            </a:r>
            <a:r>
              <a:rPr lang="zh-CN" altLang="en-US" sz="16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。</a:t>
            </a:r>
            <a:endParaRPr lang="zh-CN" altLang="en-US" sz="16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chemeClr val="lt2">
                    <a:lumMod val="25000"/>
                  </a:schemeClr>
                </a:solidFill>
                <a:cs typeface="微软雅黑" panose="020B0503020204020204" charset="-122"/>
                <a:sym typeface="+mn-ea"/>
              </a:rPr>
              <a:t> </a:t>
            </a:r>
            <a:endParaRPr lang="zh-CN" altLang="en-US" sz="1400" dirty="0">
              <a:solidFill>
                <a:schemeClr val="lt2">
                  <a:lumMod val="25000"/>
                </a:schemeClr>
              </a:solidFill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rcRect r="12390" b="21500"/>
          <a:stretch>
            <a:fillRect/>
          </a:stretch>
        </p:blipFill>
        <p:spPr>
          <a:xfrm>
            <a:off x="791210" y="2564765"/>
            <a:ext cx="4687570" cy="31502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5625" y="1461135"/>
            <a:ext cx="5671820" cy="42538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64740" y="5791200"/>
            <a:ext cx="132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项目原貌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423150" y="5791200"/>
            <a:ext cx="2926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拟建码头位置示意</a:t>
            </a: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790180" y="3939540"/>
            <a:ext cx="2035175" cy="139763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480" y="630555"/>
            <a:ext cx="6799580" cy="5122545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平面图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46340" y="1082040"/>
            <a:ext cx="4100195" cy="46939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码头主浮桥长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m、宽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m，支浮桥长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米，宽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米，总体呈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字形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码头近岸侧设置不锈钢链条护栏，靠船侧设置不锈钢系船栓及橡胶防撞条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码头通过铝合金踏板与岸边踏步连接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码头水中与岸边设置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个固定锚墩，靠船侧及近岸侧分别设置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个卷扬机组与其固定牵拉。</a:t>
            </a:r>
            <a:endParaRPr lang="zh-CN" altLang="en-US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6066155" y="912495"/>
            <a:ext cx="676910" cy="4768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水下锚墩</a:t>
            </a:r>
            <a:endParaRPr lang="zh-CN" altLang="en-US" sz="16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9030970" y="63055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12"/>
            </p:custDataLst>
          </p:nvPr>
        </p:nvSpPr>
        <p:spPr>
          <a:xfrm>
            <a:off x="5822950" y="5276215"/>
            <a:ext cx="676910" cy="4768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岸边锚墩</a:t>
            </a:r>
            <a:endParaRPr lang="zh-CN" altLang="en-US" sz="1600" b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4500" y="729000"/>
            <a:ext cx="9482999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 descr="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555" y="702310"/>
            <a:ext cx="11571605" cy="4072890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4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6723380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细部设计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高低水位调节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65100" y="5971540"/>
            <a:ext cx="11613515" cy="340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码头通过两侧卷扬机收放钢丝绳，实现码头水平位置的移动，以便码头满足不同水位下的使用需求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endParaRPr lang="zh-CN" altLang="en-US" sz="16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4798695" y="5318125"/>
            <a:ext cx="2701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码头高低水位调节示意图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88920" y="741680"/>
            <a:ext cx="1799590" cy="8566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US" altLang="zh-CN"/>
              <a:t>                             </a:t>
            </a:r>
            <a:endParaRPr lang="en-US" altLang="zh-CN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4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29、32、35、40、43、4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汇报人姓名"/>
  <p:tag name="KSO_WM_UNIT_TYPE" val="b"/>
  <p:tag name="KSO_WM_TEMPLATE_CATEGORY" val="custom"/>
  <p:tag name="KSO_WM_TEMPLATE_INDEX" val="20204446"/>
  <p:tag name="KSO_WM_UNIT_ID" val="custom20204446_1*b*2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204446"/>
  <p:tag name="KSO_WM_UNIT_TYPE" val="a"/>
  <p:tag name="KSO_WM_UNIT_INDEX" val="1"/>
  <p:tag name="KSO_WM_UNIT_ISCONTENTSTITLE" val="0"/>
  <p:tag name="KSO_WM_UNIT_PRESET_TEXT" val="乘风破浪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D" val="custom20204446_1*a*1"/>
  <p:tag name="KSO_WM_UNIT_LAYERLEVEL" val="1"/>
  <p:tag name="KSO_WM_TAG_VERSION" val="1.0"/>
  <p:tag name="KSO_WM_BEAUTIFY_FLAG" val="#wm#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3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46"/>
  <p:tag name="KSO_WM_SLIDE_ID" val="custom20204446_1"/>
  <p:tag name="KSO_WM_TEMPLATE_MASTER_THUMB_INDEX" val="12"/>
  <p:tag name="KSO_WM_TEMPLATE_THUMBS_INDEX" val="1、4、7、9、12、16、17、22、25、26、27、28、29、32、35、40、43、44"/>
</p:tagLst>
</file>

<file path=ppt/tags/tag14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1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1_2"/>
  <p:tag name="KSO_WM_UNIT_LINE_FORE_SCHEMECOLOR_INDEX" val="5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1"/>
  <p:tag name="KSO_WM_UNIT_TEXT_FILL_FORE_SCHEMECOLOR_INDEX" val="5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2_2"/>
  <p:tag name="KSO_WM_UNIT_LINE_FORE_SCHEMECOLOR_INDEX" val="5"/>
  <p:tag name="KSO_WM_UNIT_LINE_FILL_TYPE" val="2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1"/>
  <p:tag name="KSO_WM_UNIT_TEXT_FILL_FORE_SCHEMECOLOR_INDEX" val="5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3_2"/>
  <p:tag name="KSO_WM_UNIT_LINE_FORE_SCHEMECOLOR_INDEX" val="5"/>
  <p:tag name="KSO_WM_UNIT_LINE_FILL_TYPE" val="2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a*1_5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1"/>
  <p:tag name="KSO_WM_UNIT_TEXT_FILL_FORE_SCHEMECOLOR_INDEX" val="5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2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446"/>
  <p:tag name="KSO_WM_UNIT_ID" val="custom20204446_5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446"/>
  <p:tag name="KSO_WM_UNIT_ID" val="custom20204446_5*l_i*1_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5_1"/>
  <p:tag name="KSO_WM_UNIT_TEXT_FILL_FORE_SCHEMECOLOR_INDEX" val="5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446"/>
  <p:tag name="KSO_WM_SLIDE_ID" val="custom20204446_5"/>
</p:tagLst>
</file>

<file path=ppt/tags/tag16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17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0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TABLE_ENDDRAG_ORIGIN_RECT" val="829*435"/>
  <p:tag name="TABLE_ENDDRAG_RECT" val="74*52*829*435"/>
</p:tagLst>
</file>

<file path=ppt/tags/tag25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COMMONDATA" val="eyJoZGlkIjoiZmQwN2U5OTYzZGVlNzBlZmYwMDU5NjBjYjBiNmIzNDAifQ=="/>
  <p:tag name="KSO_WPP_MARK_KEY" val="032b2ff8-997f-44c9-a5e2-f85d48b2d8ea"/>
  <p:tag name="commondata" val="eyJoZGlkIjoiNDk3M2FhZDAzMjk0NWMyNTEzNzQ4YjBhNjc1M2QzYjMifQ=="/>
  <p:tag name="resource_record_key" val="{&quot;29&quot;:[20750925],&quot;65&quot;:[20204446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DEF"/>
      </a:dk2>
      <a:lt2>
        <a:srgbClr val="FBFCFC"/>
      </a:lt2>
      <a:accent1>
        <a:srgbClr val="286C95"/>
      </a:accent1>
      <a:accent2>
        <a:srgbClr val="196B64"/>
      </a:accent2>
      <a:accent3>
        <a:srgbClr val="2D6033"/>
      </a:accent3>
      <a:accent4>
        <a:srgbClr val="564D1A"/>
      </a:accent4>
      <a:accent5>
        <a:srgbClr val="85371B"/>
      </a:accent5>
      <a:accent6>
        <a:srgbClr val="94283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1744</Words>
  <Application>WPS 演示</Application>
  <PresentationFormat>宽屏</PresentationFormat>
  <Paragraphs>415</Paragraphs>
  <Slides>15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汉仪旗黑-85S</vt:lpstr>
      <vt:lpstr>黑体</vt:lpstr>
      <vt:lpstr>Calibri</vt:lpstr>
      <vt:lpstr>MingLiU</vt:lpstr>
      <vt:lpstr>Arial Unicode MS</vt:lpstr>
      <vt:lpstr>2_Office 主题​​</vt:lpstr>
      <vt:lpstr>福建南普陀寺码头</vt:lpstr>
      <vt:lpstr>PowerPoint 演示文稿</vt:lpstr>
      <vt:lpstr>1.建设地点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181</cp:revision>
  <dcterms:created xsi:type="dcterms:W3CDTF">2015-05-05T08:02:00Z</dcterms:created>
  <dcterms:modified xsi:type="dcterms:W3CDTF">2023-12-04T03:30:32Z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F41B60DBA0A644D2914FBB147358E76C_13</vt:lpwstr>
  </property>
  <property fmtid="{D5CDD505-2E9C-101B-9397-08002B2CF9AE}" pid="4" name="KSOSaveFontToCloudKey">
    <vt:lpwstr>330673632_cloud</vt:lpwstr>
  </property>
</Properties>
</file>